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Staatliches"/>
      <p:regular r:id="rId16"/>
    </p:embeddedFont>
    <p:embeddedFont>
      <p:font typeface="Inconsolata"/>
      <p:regular r:id="rId17"/>
      <p:bold r:id="rId18"/>
    </p:embeddedFont>
    <p:embeddedFont>
      <p:font typeface="Playfair Display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  <p:embeddedFont>
      <p:font typeface="Oswald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bold.fntdata"/><Relationship Id="rId22" Type="http://schemas.openxmlformats.org/officeDocument/2006/relationships/font" Target="fonts/PlayfairDisplay-boldItalic.fntdata"/><Relationship Id="rId21" Type="http://schemas.openxmlformats.org/officeDocument/2006/relationships/font" Target="fonts/PlayfairDisplay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28" Type="http://schemas.openxmlformats.org/officeDocument/2006/relationships/font" Target="fonts/Oswald-bold.fntdata"/><Relationship Id="rId27" Type="http://schemas.openxmlformats.org/officeDocument/2006/relationships/font" Target="fonts/Oswal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Inconsolata-regular.fntdata"/><Relationship Id="rId16" Type="http://schemas.openxmlformats.org/officeDocument/2006/relationships/font" Target="fonts/Staatliches-regular.fntdata"/><Relationship Id="rId19" Type="http://schemas.openxmlformats.org/officeDocument/2006/relationships/font" Target="fonts/PlayfairDisplay-regular.fntdata"/><Relationship Id="rId18" Type="http://schemas.openxmlformats.org/officeDocument/2006/relationships/font" Target="fonts/Inconsolata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Meant to be dialogue, but would love input/feedback along the way.. Here’s just some initial thoughts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f098091bb9_3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f098091bb9_3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priorities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Features/Possible Directions/”What are BOTM’s priorities?”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 text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86c7a36120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86c7a36120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e1c2f169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e1c2f169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Math, programming -&gt; better use of org resources, want to apply to non-profit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8da430a4cc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8da430a4cc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da430a4cc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da430a4cc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da430a4cc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8da430a4cc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“Here’s our understanding of current system, pls let us know if it’s right” # trucks, # dist/lb. per day, etc.   Also how they currently route.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efeaec884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efeaec884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feaec8840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efeaec8840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efeaec8840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efeaec8840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e1c2f169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e1c2f169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interface?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969975" y="1260325"/>
            <a:ext cx="2806200" cy="2090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969975" y="3332025"/>
            <a:ext cx="29133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1571550" y="1733313"/>
            <a:ext cx="6000900" cy="126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1890750" y="2933788"/>
            <a:ext cx="53625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/>
        </p:nvSpPr>
        <p:spPr>
          <a:xfrm>
            <a:off x="720000" y="540000"/>
            <a:ext cx="31224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5FAD5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/>
        </p:nvSpPr>
        <p:spPr>
          <a:xfrm>
            <a:off x="720000" y="540000"/>
            <a:ext cx="31224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5FAD5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51" name="Google Shape;51;p13"/>
          <p:cNvSpPr txBox="1"/>
          <p:nvPr/>
        </p:nvSpPr>
        <p:spPr>
          <a:xfrm>
            <a:off x="4296372" y="523315"/>
            <a:ext cx="1561800" cy="80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5FAD5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52" name="Google Shape;52;p13"/>
          <p:cNvSpPr txBox="1"/>
          <p:nvPr/>
        </p:nvSpPr>
        <p:spPr>
          <a:xfrm>
            <a:off x="4058172" y="1356813"/>
            <a:ext cx="20382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500">
              <a:solidFill>
                <a:srgbClr val="09612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53" name="Google Shape;53;p13"/>
          <p:cNvSpPr txBox="1"/>
          <p:nvPr/>
        </p:nvSpPr>
        <p:spPr>
          <a:xfrm>
            <a:off x="3993072" y="1790509"/>
            <a:ext cx="21684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9612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4" name="Google Shape;54;p13"/>
          <p:cNvSpPr txBox="1"/>
          <p:nvPr/>
        </p:nvSpPr>
        <p:spPr>
          <a:xfrm>
            <a:off x="4296372" y="2807739"/>
            <a:ext cx="1561800" cy="80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5FAD5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4058172" y="3658585"/>
            <a:ext cx="20382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500">
              <a:solidFill>
                <a:srgbClr val="09612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993072" y="4092281"/>
            <a:ext cx="21684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9612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6332452" y="1356813"/>
            <a:ext cx="20382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500">
              <a:solidFill>
                <a:srgbClr val="09612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6267352" y="1790509"/>
            <a:ext cx="21684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9612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6570652" y="2807739"/>
            <a:ext cx="1561800" cy="80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5FAD5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6332452" y="3658585"/>
            <a:ext cx="20382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500">
              <a:solidFill>
                <a:srgbClr val="09612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6267352" y="4092281"/>
            <a:ext cx="21684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9612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2" name="Google Shape;62;p13"/>
          <p:cNvSpPr txBox="1"/>
          <p:nvPr>
            <p:ph hasCustomPrompt="1" type="title"/>
          </p:nvPr>
        </p:nvSpPr>
        <p:spPr>
          <a:xfrm>
            <a:off x="473686" y="1858932"/>
            <a:ext cx="915900" cy="7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3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/>
          <p:nvPr>
            <p:ph hasCustomPrompt="1" idx="2" type="title"/>
          </p:nvPr>
        </p:nvSpPr>
        <p:spPr>
          <a:xfrm>
            <a:off x="2480695" y="1858932"/>
            <a:ext cx="915900" cy="7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3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/>
          <p:nvPr>
            <p:ph hasCustomPrompt="1" idx="3" type="title"/>
          </p:nvPr>
        </p:nvSpPr>
        <p:spPr>
          <a:xfrm>
            <a:off x="4487705" y="1858932"/>
            <a:ext cx="915900" cy="7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3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/>
          <p:nvPr>
            <p:ph hasCustomPrompt="1" idx="4" type="title"/>
          </p:nvPr>
        </p:nvSpPr>
        <p:spPr>
          <a:xfrm>
            <a:off x="6494714" y="1858932"/>
            <a:ext cx="915900" cy="7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3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/>
          <p:nvPr>
            <p:ph idx="1" type="subTitle"/>
          </p:nvPr>
        </p:nvSpPr>
        <p:spPr>
          <a:xfrm>
            <a:off x="6875714" y="2250183"/>
            <a:ext cx="16818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5" type="subTitle"/>
          </p:nvPr>
        </p:nvSpPr>
        <p:spPr>
          <a:xfrm>
            <a:off x="4861053" y="2250183"/>
            <a:ext cx="17712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3"/>
          <p:cNvSpPr/>
          <p:nvPr/>
        </p:nvSpPr>
        <p:spPr>
          <a:xfrm>
            <a:off x="0" y="4501200"/>
            <a:ext cx="9144000" cy="642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3"/>
          <p:cNvSpPr txBox="1"/>
          <p:nvPr>
            <p:ph idx="6" type="subTitle"/>
          </p:nvPr>
        </p:nvSpPr>
        <p:spPr>
          <a:xfrm>
            <a:off x="2851335" y="2250183"/>
            <a:ext cx="17586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7" type="subTitle"/>
          </p:nvPr>
        </p:nvSpPr>
        <p:spPr>
          <a:xfrm>
            <a:off x="854686" y="2250183"/>
            <a:ext cx="17712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8" type="subTitle"/>
          </p:nvPr>
        </p:nvSpPr>
        <p:spPr>
          <a:xfrm>
            <a:off x="854675" y="2569000"/>
            <a:ext cx="1794600" cy="7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9" type="subTitle"/>
          </p:nvPr>
        </p:nvSpPr>
        <p:spPr>
          <a:xfrm>
            <a:off x="6875714" y="2569002"/>
            <a:ext cx="1794600" cy="7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idx="13" type="subTitle"/>
          </p:nvPr>
        </p:nvSpPr>
        <p:spPr>
          <a:xfrm>
            <a:off x="2851327" y="2569000"/>
            <a:ext cx="1794600" cy="7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14" type="subTitle"/>
          </p:nvPr>
        </p:nvSpPr>
        <p:spPr>
          <a:xfrm>
            <a:off x="4861047" y="2569000"/>
            <a:ext cx="1794600" cy="7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3"/>
          <p:cNvSpPr/>
          <p:nvPr/>
        </p:nvSpPr>
        <p:spPr>
          <a:xfrm>
            <a:off x="0" y="4603425"/>
            <a:ext cx="9144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3"/>
          <p:cNvSpPr txBox="1"/>
          <p:nvPr>
            <p:ph idx="15" type="title"/>
          </p:nvPr>
        </p:nvSpPr>
        <p:spPr>
          <a:xfrm>
            <a:off x="720000" y="540000"/>
            <a:ext cx="4450200" cy="6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1">
  <p:cSld name="CUSTOM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5143575" y="1524975"/>
            <a:ext cx="32709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"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/>
          <p:nvPr/>
        </p:nvSpPr>
        <p:spPr>
          <a:xfrm flipH="1">
            <a:off x="-125" y="539850"/>
            <a:ext cx="9144000" cy="4063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>
            <p:ph type="title"/>
          </p:nvPr>
        </p:nvSpPr>
        <p:spPr>
          <a:xfrm>
            <a:off x="3227208" y="1127917"/>
            <a:ext cx="974700" cy="7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1288706" y="3328568"/>
            <a:ext cx="2824500" cy="7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latin typeface="Inconsolata"/>
                <a:ea typeface="Inconsolata"/>
                <a:cs typeface="Inconsolata"/>
                <a:sym typeface="Inconsolata"/>
              </a:defRPr>
            </a:lvl1pPr>
            <a:lvl2pPr indent="-304800" lvl="1" marL="9144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3" name="Google Shape;83;p15"/>
          <p:cNvSpPr txBox="1"/>
          <p:nvPr>
            <p:ph idx="2" type="body"/>
          </p:nvPr>
        </p:nvSpPr>
        <p:spPr>
          <a:xfrm>
            <a:off x="5030083" y="1234390"/>
            <a:ext cx="2515500" cy="9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latin typeface="Inconsolata"/>
                <a:ea typeface="Inconsolata"/>
                <a:cs typeface="Inconsolata"/>
                <a:sym typeface="Inconsolata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" name="Google Shape;84;p15"/>
          <p:cNvSpPr txBox="1"/>
          <p:nvPr>
            <p:ph idx="3" type="title"/>
          </p:nvPr>
        </p:nvSpPr>
        <p:spPr>
          <a:xfrm>
            <a:off x="2180206" y="3053888"/>
            <a:ext cx="1932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5" name="Google Shape;85;p15"/>
          <p:cNvSpPr txBox="1"/>
          <p:nvPr>
            <p:ph idx="4" type="title"/>
          </p:nvPr>
        </p:nvSpPr>
        <p:spPr>
          <a:xfrm>
            <a:off x="5030083" y="968700"/>
            <a:ext cx="1932900" cy="3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6" name="Google Shape;86;p15"/>
          <p:cNvSpPr txBox="1"/>
          <p:nvPr>
            <p:ph idx="5" type="title"/>
          </p:nvPr>
        </p:nvSpPr>
        <p:spPr>
          <a:xfrm>
            <a:off x="4842429" y="3229170"/>
            <a:ext cx="1821900" cy="7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" name="Google Shape;87;p15"/>
          <p:cNvSpPr/>
          <p:nvPr/>
        </p:nvSpPr>
        <p:spPr>
          <a:xfrm>
            <a:off x="-125" y="539850"/>
            <a:ext cx="4572000" cy="202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4572000" y="2575251"/>
            <a:ext cx="4572000" cy="2020500"/>
          </a:xfrm>
          <a:prstGeom prst="rect">
            <a:avLst/>
          </a:prstGeom>
          <a:solidFill>
            <a:srgbClr val="DBD4D1">
              <a:alpha val="433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CUSTOM_3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idx="1" type="subTitle"/>
          </p:nvPr>
        </p:nvSpPr>
        <p:spPr>
          <a:xfrm>
            <a:off x="720375" y="3026459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91" name="Google Shape;91;p16"/>
          <p:cNvSpPr txBox="1"/>
          <p:nvPr>
            <p:ph idx="2" type="subTitle"/>
          </p:nvPr>
        </p:nvSpPr>
        <p:spPr>
          <a:xfrm>
            <a:off x="3419625" y="3026459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92" name="Google Shape;92;p16"/>
          <p:cNvSpPr txBox="1"/>
          <p:nvPr>
            <p:ph idx="3" type="subTitle"/>
          </p:nvPr>
        </p:nvSpPr>
        <p:spPr>
          <a:xfrm>
            <a:off x="6120950" y="3026450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93" name="Google Shape;93;p16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" name="Google Shape;94;p16"/>
          <p:cNvSpPr txBox="1"/>
          <p:nvPr>
            <p:ph idx="4" type="subTitle"/>
          </p:nvPr>
        </p:nvSpPr>
        <p:spPr>
          <a:xfrm>
            <a:off x="879525" y="3361134"/>
            <a:ext cx="1999800" cy="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5" type="subTitle"/>
          </p:nvPr>
        </p:nvSpPr>
        <p:spPr>
          <a:xfrm>
            <a:off x="3530163" y="3361134"/>
            <a:ext cx="2103000" cy="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6" type="subTitle"/>
          </p:nvPr>
        </p:nvSpPr>
        <p:spPr>
          <a:xfrm>
            <a:off x="6228500" y="3361134"/>
            <a:ext cx="2103000" cy="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 2">
  <p:cSld name="CUSTOM_3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idx="1" type="subTitle"/>
          </p:nvPr>
        </p:nvSpPr>
        <p:spPr>
          <a:xfrm>
            <a:off x="723069" y="2194909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99" name="Google Shape;99;p17"/>
          <p:cNvSpPr txBox="1"/>
          <p:nvPr>
            <p:ph idx="2" type="subTitle"/>
          </p:nvPr>
        </p:nvSpPr>
        <p:spPr>
          <a:xfrm>
            <a:off x="3412950" y="3599778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idx="3" type="subTitle"/>
          </p:nvPr>
        </p:nvSpPr>
        <p:spPr>
          <a:xfrm>
            <a:off x="6102825" y="2192519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01" name="Google Shape;101;p17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17"/>
          <p:cNvSpPr txBox="1"/>
          <p:nvPr>
            <p:ph idx="4" type="subTitle"/>
          </p:nvPr>
        </p:nvSpPr>
        <p:spPr>
          <a:xfrm>
            <a:off x="723069" y="2522438"/>
            <a:ext cx="23181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7"/>
          <p:cNvSpPr txBox="1"/>
          <p:nvPr>
            <p:ph idx="5" type="subTitle"/>
          </p:nvPr>
        </p:nvSpPr>
        <p:spPr>
          <a:xfrm>
            <a:off x="3412950" y="3929738"/>
            <a:ext cx="23181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7"/>
          <p:cNvSpPr txBox="1"/>
          <p:nvPr>
            <p:ph idx="6" type="subTitle"/>
          </p:nvPr>
        </p:nvSpPr>
        <p:spPr>
          <a:xfrm>
            <a:off x="6102825" y="2522438"/>
            <a:ext cx="23181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7"/>
          <p:cNvSpPr/>
          <p:nvPr/>
        </p:nvSpPr>
        <p:spPr>
          <a:xfrm>
            <a:off x="8604150" y="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ullet points">
  <p:cSld name="CUSTOM_4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/>
          <p:nvPr/>
        </p:nvSpPr>
        <p:spPr>
          <a:xfrm>
            <a:off x="0" y="540000"/>
            <a:ext cx="8605200" cy="406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8"/>
          <p:cNvSpPr txBox="1"/>
          <p:nvPr>
            <p:ph idx="1" type="subTitle"/>
          </p:nvPr>
        </p:nvSpPr>
        <p:spPr>
          <a:xfrm>
            <a:off x="720000" y="1419075"/>
            <a:ext cx="3422400" cy="29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18"/>
          <p:cNvSpPr/>
          <p:nvPr/>
        </p:nvSpPr>
        <p:spPr>
          <a:xfrm flipH="1">
            <a:off x="8603988" y="460350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t text 2">
  <p:cSld name="CUSTOM_4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/>
          <p:nvPr/>
        </p:nvSpPr>
        <p:spPr>
          <a:xfrm>
            <a:off x="540000" y="540000"/>
            <a:ext cx="8065500" cy="406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9"/>
          <p:cNvSpPr txBox="1"/>
          <p:nvPr>
            <p:ph type="title"/>
          </p:nvPr>
        </p:nvSpPr>
        <p:spPr>
          <a:xfrm>
            <a:off x="720000" y="540000"/>
            <a:ext cx="71478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" name="Google Shape;114;p19"/>
          <p:cNvSpPr txBox="1"/>
          <p:nvPr>
            <p:ph idx="1" type="subTitle"/>
          </p:nvPr>
        </p:nvSpPr>
        <p:spPr>
          <a:xfrm>
            <a:off x="720000" y="1490700"/>
            <a:ext cx="7766700" cy="31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5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20"/>
          <p:cNvSpPr txBox="1"/>
          <p:nvPr>
            <p:ph idx="1" type="subTitle"/>
          </p:nvPr>
        </p:nvSpPr>
        <p:spPr>
          <a:xfrm>
            <a:off x="732869" y="2060966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8" name="Google Shape;118;p20"/>
          <p:cNvSpPr txBox="1"/>
          <p:nvPr>
            <p:ph idx="2" type="subTitle"/>
          </p:nvPr>
        </p:nvSpPr>
        <p:spPr>
          <a:xfrm>
            <a:off x="732875" y="3368456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9" name="Google Shape;119;p20"/>
          <p:cNvSpPr txBox="1"/>
          <p:nvPr>
            <p:ph idx="3" type="subTitle"/>
          </p:nvPr>
        </p:nvSpPr>
        <p:spPr>
          <a:xfrm>
            <a:off x="947969" y="2395634"/>
            <a:ext cx="21030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0"/>
          <p:cNvSpPr txBox="1"/>
          <p:nvPr>
            <p:ph idx="4" type="subTitle"/>
          </p:nvPr>
        </p:nvSpPr>
        <p:spPr>
          <a:xfrm>
            <a:off x="732875" y="3703136"/>
            <a:ext cx="23181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0"/>
          <p:cNvSpPr txBox="1"/>
          <p:nvPr>
            <p:ph idx="5" type="subTitle"/>
          </p:nvPr>
        </p:nvSpPr>
        <p:spPr>
          <a:xfrm>
            <a:off x="6095400" y="2059997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22" name="Google Shape;122;p20"/>
          <p:cNvSpPr txBox="1"/>
          <p:nvPr>
            <p:ph idx="6" type="subTitle"/>
          </p:nvPr>
        </p:nvSpPr>
        <p:spPr>
          <a:xfrm>
            <a:off x="6095400" y="3368013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23" name="Google Shape;123;p20"/>
          <p:cNvSpPr txBox="1"/>
          <p:nvPr>
            <p:ph idx="7" type="subTitle"/>
          </p:nvPr>
        </p:nvSpPr>
        <p:spPr>
          <a:xfrm>
            <a:off x="6095400" y="2394663"/>
            <a:ext cx="21030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0"/>
          <p:cNvSpPr txBox="1"/>
          <p:nvPr>
            <p:ph idx="8" type="subTitle"/>
          </p:nvPr>
        </p:nvSpPr>
        <p:spPr>
          <a:xfrm>
            <a:off x="6095400" y="3702690"/>
            <a:ext cx="21030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540000" y="540000"/>
            <a:ext cx="8064300" cy="4063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3"/>
          <p:cNvSpPr/>
          <p:nvPr/>
        </p:nvSpPr>
        <p:spPr>
          <a:xfrm>
            <a:off x="666750" y="673050"/>
            <a:ext cx="7810500" cy="379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1771688" y="2429913"/>
            <a:ext cx="5667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1705025" y="1362075"/>
            <a:ext cx="2238300" cy="177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1771688" y="3157413"/>
            <a:ext cx="56673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6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/>
          <p:nvPr/>
        </p:nvSpPr>
        <p:spPr>
          <a:xfrm>
            <a:off x="533400" y="523875"/>
            <a:ext cx="8067600" cy="4079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1"/>
          <p:cNvSpPr txBox="1"/>
          <p:nvPr>
            <p:ph type="title"/>
          </p:nvPr>
        </p:nvSpPr>
        <p:spPr>
          <a:xfrm>
            <a:off x="720000" y="540000"/>
            <a:ext cx="32289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8" name="Google Shape;128;p21"/>
          <p:cNvSpPr txBox="1"/>
          <p:nvPr>
            <p:ph idx="1" type="subTitle"/>
          </p:nvPr>
        </p:nvSpPr>
        <p:spPr>
          <a:xfrm>
            <a:off x="1643925" y="2169534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29" name="Google Shape;129;p21"/>
          <p:cNvSpPr txBox="1"/>
          <p:nvPr>
            <p:ph idx="2" type="subTitle"/>
          </p:nvPr>
        </p:nvSpPr>
        <p:spPr>
          <a:xfrm>
            <a:off x="1643925" y="3277525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30" name="Google Shape;130;p21"/>
          <p:cNvSpPr txBox="1"/>
          <p:nvPr>
            <p:ph idx="3" type="subTitle"/>
          </p:nvPr>
        </p:nvSpPr>
        <p:spPr>
          <a:xfrm>
            <a:off x="1643925" y="2504200"/>
            <a:ext cx="25470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1"/>
          <p:cNvSpPr txBox="1"/>
          <p:nvPr>
            <p:ph idx="4" type="subTitle"/>
          </p:nvPr>
        </p:nvSpPr>
        <p:spPr>
          <a:xfrm>
            <a:off x="1643925" y="3612200"/>
            <a:ext cx="25470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1"/>
          <p:cNvSpPr/>
          <p:nvPr/>
        </p:nvSpPr>
        <p:spPr>
          <a:xfrm flipH="1">
            <a:off x="0" y="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media">
  <p:cSld name="CUSTOM_7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22"/>
          <p:cNvSpPr/>
          <p:nvPr/>
        </p:nvSpPr>
        <p:spPr>
          <a:xfrm flipH="1">
            <a:off x="8604000" y="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2"/>
          <p:cNvSpPr txBox="1"/>
          <p:nvPr>
            <p:ph idx="1" type="subTitle"/>
          </p:nvPr>
        </p:nvSpPr>
        <p:spPr>
          <a:xfrm>
            <a:off x="720000" y="1781175"/>
            <a:ext cx="3375900" cy="14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2"/>
          <p:cNvSpPr/>
          <p:nvPr/>
        </p:nvSpPr>
        <p:spPr>
          <a:xfrm flipH="1">
            <a:off x="0" y="460350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539850" y="1529375"/>
            <a:ext cx="3798600" cy="307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s and Graph">
  <p:cSld name="CUSTOM_8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1" name="Google Shape;141;p23"/>
          <p:cNvSpPr txBox="1"/>
          <p:nvPr>
            <p:ph hasCustomPrompt="1" idx="2" type="title"/>
          </p:nvPr>
        </p:nvSpPr>
        <p:spPr>
          <a:xfrm>
            <a:off x="1485300" y="1521219"/>
            <a:ext cx="2466900" cy="66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2" name="Google Shape;142;p23"/>
          <p:cNvSpPr txBox="1"/>
          <p:nvPr>
            <p:ph idx="1" type="subTitle"/>
          </p:nvPr>
        </p:nvSpPr>
        <p:spPr>
          <a:xfrm>
            <a:off x="1195200" y="1949075"/>
            <a:ext cx="30471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3"/>
          <p:cNvSpPr txBox="1"/>
          <p:nvPr>
            <p:ph hasCustomPrompt="1" idx="3" type="title"/>
          </p:nvPr>
        </p:nvSpPr>
        <p:spPr>
          <a:xfrm>
            <a:off x="1415400" y="2607819"/>
            <a:ext cx="2466900" cy="66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4" name="Google Shape;144;p23"/>
          <p:cNvSpPr txBox="1"/>
          <p:nvPr>
            <p:ph idx="4" type="subTitle"/>
          </p:nvPr>
        </p:nvSpPr>
        <p:spPr>
          <a:xfrm>
            <a:off x="1125300" y="3037956"/>
            <a:ext cx="30471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3"/>
          <p:cNvSpPr txBox="1"/>
          <p:nvPr>
            <p:ph hasCustomPrompt="1" idx="5" type="title"/>
          </p:nvPr>
        </p:nvSpPr>
        <p:spPr>
          <a:xfrm>
            <a:off x="1415400" y="3769106"/>
            <a:ext cx="2466900" cy="6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6" name="Google Shape;146;p23"/>
          <p:cNvSpPr txBox="1"/>
          <p:nvPr>
            <p:ph idx="6" type="subTitle"/>
          </p:nvPr>
        </p:nvSpPr>
        <p:spPr>
          <a:xfrm>
            <a:off x="1125300" y="4173631"/>
            <a:ext cx="30471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3"/>
          <p:cNvSpPr txBox="1"/>
          <p:nvPr>
            <p:ph idx="7" type="subTitle"/>
          </p:nvPr>
        </p:nvSpPr>
        <p:spPr>
          <a:xfrm>
            <a:off x="4572000" y="1114350"/>
            <a:ext cx="38280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9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0" name="Google Shape;150;p24"/>
          <p:cNvSpPr txBox="1"/>
          <p:nvPr>
            <p:ph idx="1" type="subTitle"/>
          </p:nvPr>
        </p:nvSpPr>
        <p:spPr>
          <a:xfrm>
            <a:off x="1089125" y="1835825"/>
            <a:ext cx="16002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51" name="Google Shape;151;p24"/>
          <p:cNvSpPr txBox="1"/>
          <p:nvPr>
            <p:ph idx="2" type="subTitle"/>
          </p:nvPr>
        </p:nvSpPr>
        <p:spPr>
          <a:xfrm>
            <a:off x="3783600" y="1835825"/>
            <a:ext cx="16002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52" name="Google Shape;152;p24"/>
          <p:cNvSpPr txBox="1"/>
          <p:nvPr>
            <p:ph idx="3" type="subTitle"/>
          </p:nvPr>
        </p:nvSpPr>
        <p:spPr>
          <a:xfrm>
            <a:off x="6483651" y="1835825"/>
            <a:ext cx="16002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53" name="Google Shape;153;p24"/>
          <p:cNvSpPr txBox="1"/>
          <p:nvPr>
            <p:ph idx="4" type="subTitle"/>
          </p:nvPr>
        </p:nvSpPr>
        <p:spPr>
          <a:xfrm>
            <a:off x="840725" y="2170500"/>
            <a:ext cx="21030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4"/>
          <p:cNvSpPr txBox="1"/>
          <p:nvPr>
            <p:ph idx="5" type="subTitle"/>
          </p:nvPr>
        </p:nvSpPr>
        <p:spPr>
          <a:xfrm>
            <a:off x="3532200" y="2170500"/>
            <a:ext cx="21030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6" type="subTitle"/>
          </p:nvPr>
        </p:nvSpPr>
        <p:spPr>
          <a:xfrm>
            <a:off x="6232250" y="2170500"/>
            <a:ext cx="21030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7" type="subTitle"/>
          </p:nvPr>
        </p:nvSpPr>
        <p:spPr>
          <a:xfrm>
            <a:off x="1092125" y="3436025"/>
            <a:ext cx="16002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8" type="subTitle"/>
          </p:nvPr>
        </p:nvSpPr>
        <p:spPr>
          <a:xfrm>
            <a:off x="3761700" y="3436025"/>
            <a:ext cx="16440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9" type="subTitle"/>
          </p:nvPr>
        </p:nvSpPr>
        <p:spPr>
          <a:xfrm>
            <a:off x="6461751" y="3436025"/>
            <a:ext cx="16440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13" type="subTitle"/>
          </p:nvPr>
        </p:nvSpPr>
        <p:spPr>
          <a:xfrm>
            <a:off x="840725" y="3770700"/>
            <a:ext cx="21030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4"/>
          <p:cNvSpPr txBox="1"/>
          <p:nvPr>
            <p:ph idx="14" type="subTitle"/>
          </p:nvPr>
        </p:nvSpPr>
        <p:spPr>
          <a:xfrm>
            <a:off x="3532200" y="3770700"/>
            <a:ext cx="21030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4"/>
          <p:cNvSpPr txBox="1"/>
          <p:nvPr>
            <p:ph idx="15" type="subTitle"/>
          </p:nvPr>
        </p:nvSpPr>
        <p:spPr>
          <a:xfrm>
            <a:off x="6262700" y="3770700"/>
            <a:ext cx="21030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4"/>
          <p:cNvSpPr/>
          <p:nvPr/>
        </p:nvSpPr>
        <p:spPr>
          <a:xfrm flipH="1">
            <a:off x="0" y="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CUSTOM_10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5" name="Google Shape;165;p25"/>
          <p:cNvSpPr txBox="1"/>
          <p:nvPr>
            <p:ph idx="1" type="subTitle"/>
          </p:nvPr>
        </p:nvSpPr>
        <p:spPr>
          <a:xfrm>
            <a:off x="1834425" y="1669997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subTitle"/>
          </p:nvPr>
        </p:nvSpPr>
        <p:spPr>
          <a:xfrm>
            <a:off x="5873025" y="3322575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67" name="Google Shape;167;p25"/>
          <p:cNvSpPr txBox="1"/>
          <p:nvPr>
            <p:ph idx="3" type="subTitle"/>
          </p:nvPr>
        </p:nvSpPr>
        <p:spPr>
          <a:xfrm>
            <a:off x="1834425" y="1999913"/>
            <a:ext cx="20709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5"/>
          <p:cNvSpPr txBox="1"/>
          <p:nvPr>
            <p:ph idx="4" type="subTitle"/>
          </p:nvPr>
        </p:nvSpPr>
        <p:spPr>
          <a:xfrm>
            <a:off x="5873025" y="3647738"/>
            <a:ext cx="23181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5"/>
          <p:cNvSpPr/>
          <p:nvPr/>
        </p:nvSpPr>
        <p:spPr>
          <a:xfrm>
            <a:off x="540000" y="1295400"/>
            <a:ext cx="8064000" cy="3308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5"/>
          <p:cNvSpPr/>
          <p:nvPr/>
        </p:nvSpPr>
        <p:spPr>
          <a:xfrm flipH="1">
            <a:off x="8610600" y="4603275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/>
          <p:nvPr/>
        </p:nvSpPr>
        <p:spPr>
          <a:xfrm>
            <a:off x="540000" y="1295400"/>
            <a:ext cx="8064000" cy="3308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6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4" name="Google Shape;174;p26"/>
          <p:cNvSpPr/>
          <p:nvPr/>
        </p:nvSpPr>
        <p:spPr>
          <a:xfrm flipH="1">
            <a:off x="0" y="460350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2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type="title"/>
          </p:nvPr>
        </p:nvSpPr>
        <p:spPr>
          <a:xfrm>
            <a:off x="720000" y="540000"/>
            <a:ext cx="32289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7"/>
          <p:cNvSpPr txBox="1"/>
          <p:nvPr>
            <p:ph idx="1" type="subTitle"/>
          </p:nvPr>
        </p:nvSpPr>
        <p:spPr>
          <a:xfrm>
            <a:off x="834300" y="1930372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78" name="Google Shape;178;p27"/>
          <p:cNvSpPr txBox="1"/>
          <p:nvPr>
            <p:ph idx="2" type="subTitle"/>
          </p:nvPr>
        </p:nvSpPr>
        <p:spPr>
          <a:xfrm>
            <a:off x="834300" y="3447938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79" name="Google Shape;179;p27"/>
          <p:cNvSpPr txBox="1"/>
          <p:nvPr>
            <p:ph idx="3" type="subTitle"/>
          </p:nvPr>
        </p:nvSpPr>
        <p:spPr>
          <a:xfrm>
            <a:off x="867450" y="2257906"/>
            <a:ext cx="22518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7"/>
          <p:cNvSpPr txBox="1"/>
          <p:nvPr>
            <p:ph idx="4" type="subTitle"/>
          </p:nvPr>
        </p:nvSpPr>
        <p:spPr>
          <a:xfrm>
            <a:off x="867450" y="3777863"/>
            <a:ext cx="22518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7"/>
          <p:cNvSpPr txBox="1"/>
          <p:nvPr>
            <p:ph idx="5" type="subTitle"/>
          </p:nvPr>
        </p:nvSpPr>
        <p:spPr>
          <a:xfrm>
            <a:off x="3422474" y="1930372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82" name="Google Shape;182;p27"/>
          <p:cNvSpPr txBox="1"/>
          <p:nvPr>
            <p:ph idx="6" type="subTitle"/>
          </p:nvPr>
        </p:nvSpPr>
        <p:spPr>
          <a:xfrm>
            <a:off x="3422474" y="3447938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83" name="Google Shape;183;p27"/>
          <p:cNvSpPr txBox="1"/>
          <p:nvPr>
            <p:ph idx="7" type="subTitle"/>
          </p:nvPr>
        </p:nvSpPr>
        <p:spPr>
          <a:xfrm>
            <a:off x="3455624" y="2257906"/>
            <a:ext cx="22518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7"/>
          <p:cNvSpPr txBox="1"/>
          <p:nvPr>
            <p:ph idx="8" type="subTitle"/>
          </p:nvPr>
        </p:nvSpPr>
        <p:spPr>
          <a:xfrm>
            <a:off x="3455624" y="3777863"/>
            <a:ext cx="22518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7"/>
          <p:cNvSpPr/>
          <p:nvPr/>
        </p:nvSpPr>
        <p:spPr>
          <a:xfrm>
            <a:off x="540000" y="540000"/>
            <a:ext cx="8604300" cy="406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3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/>
          <p:nvPr/>
        </p:nvSpPr>
        <p:spPr>
          <a:xfrm>
            <a:off x="0" y="540000"/>
            <a:ext cx="8604300" cy="406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8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14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/>
          <p:nvPr/>
        </p:nvSpPr>
        <p:spPr>
          <a:xfrm>
            <a:off x="723900" y="1466850"/>
            <a:ext cx="2568000" cy="1790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9"/>
          <p:cNvSpPr/>
          <p:nvPr/>
        </p:nvSpPr>
        <p:spPr>
          <a:xfrm>
            <a:off x="3287936" y="1466850"/>
            <a:ext cx="2568000" cy="1790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9"/>
          <p:cNvSpPr/>
          <p:nvPr/>
        </p:nvSpPr>
        <p:spPr>
          <a:xfrm>
            <a:off x="5855975" y="1466850"/>
            <a:ext cx="2568000" cy="1790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9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4" name="Google Shape;194;p29"/>
          <p:cNvSpPr txBox="1"/>
          <p:nvPr>
            <p:ph idx="1" type="subTitle"/>
          </p:nvPr>
        </p:nvSpPr>
        <p:spPr>
          <a:xfrm>
            <a:off x="3414888" y="1716269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95" name="Google Shape;195;p29"/>
          <p:cNvSpPr txBox="1"/>
          <p:nvPr>
            <p:ph idx="2" type="subTitle"/>
          </p:nvPr>
        </p:nvSpPr>
        <p:spPr>
          <a:xfrm>
            <a:off x="5980925" y="1716269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96" name="Google Shape;196;p29"/>
          <p:cNvSpPr txBox="1"/>
          <p:nvPr>
            <p:ph idx="3" type="subTitle"/>
          </p:nvPr>
        </p:nvSpPr>
        <p:spPr>
          <a:xfrm>
            <a:off x="3414888" y="2050950"/>
            <a:ext cx="23181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29"/>
          <p:cNvSpPr txBox="1"/>
          <p:nvPr>
            <p:ph idx="4" type="subTitle"/>
          </p:nvPr>
        </p:nvSpPr>
        <p:spPr>
          <a:xfrm>
            <a:off x="5980925" y="2050950"/>
            <a:ext cx="23181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29"/>
          <p:cNvSpPr txBox="1"/>
          <p:nvPr>
            <p:ph idx="5" type="subTitle"/>
          </p:nvPr>
        </p:nvSpPr>
        <p:spPr>
          <a:xfrm>
            <a:off x="844813" y="1716269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99" name="Google Shape;199;p29"/>
          <p:cNvSpPr txBox="1"/>
          <p:nvPr>
            <p:ph idx="6" type="subTitle"/>
          </p:nvPr>
        </p:nvSpPr>
        <p:spPr>
          <a:xfrm>
            <a:off x="844813" y="2050950"/>
            <a:ext cx="23181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/>
          <p:nvPr/>
        </p:nvSpPr>
        <p:spPr>
          <a:xfrm>
            <a:off x="540000" y="1295400"/>
            <a:ext cx="8064000" cy="3308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0"/>
          <p:cNvSpPr/>
          <p:nvPr/>
        </p:nvSpPr>
        <p:spPr>
          <a:xfrm flipH="1">
            <a:off x="8604000" y="460350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0"/>
          <p:cNvSpPr txBox="1"/>
          <p:nvPr>
            <p:ph type="title"/>
          </p:nvPr>
        </p:nvSpPr>
        <p:spPr>
          <a:xfrm>
            <a:off x="720000" y="540000"/>
            <a:ext cx="61572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540000" y="540000"/>
            <a:ext cx="8604300" cy="406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>
            <p:ph type="title"/>
          </p:nvPr>
        </p:nvSpPr>
        <p:spPr>
          <a:xfrm>
            <a:off x="720000" y="1680487"/>
            <a:ext cx="32949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rgbClr val="51413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720000" y="2353325"/>
            <a:ext cx="3090000" cy="11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>
                <a:latin typeface="Inconsolata"/>
                <a:ea typeface="Inconsolata"/>
                <a:cs typeface="Inconsolata"/>
                <a:sym typeface="Inconsolata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/>
          <p:nvPr/>
        </p:nvSpPr>
        <p:spPr>
          <a:xfrm>
            <a:off x="0" y="460350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6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ctrTitle"/>
          </p:nvPr>
        </p:nvSpPr>
        <p:spPr>
          <a:xfrm>
            <a:off x="5295225" y="905050"/>
            <a:ext cx="2913300" cy="731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6" name="Google Shape;206;p31"/>
          <p:cNvSpPr txBox="1"/>
          <p:nvPr>
            <p:ph idx="1" type="subTitle"/>
          </p:nvPr>
        </p:nvSpPr>
        <p:spPr>
          <a:xfrm>
            <a:off x="3895725" y="1636150"/>
            <a:ext cx="4312800" cy="11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7" name="Google Shape;207;p31"/>
          <p:cNvSpPr txBox="1"/>
          <p:nvPr/>
        </p:nvSpPr>
        <p:spPr>
          <a:xfrm>
            <a:off x="3415725" y="3383025"/>
            <a:ext cx="47928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CREDITS:</a:t>
            </a:r>
            <a:r>
              <a:rPr lang="en" sz="11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Inconsolata"/>
                <a:ea typeface="Inconsolata"/>
                <a:cs typeface="Inconsolata"/>
                <a:sym typeface="Inconsolata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Inconsolata"/>
                <a:ea typeface="Inconsolata"/>
                <a:cs typeface="Inconsolata"/>
                <a:sym typeface="Inconsolat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, and infographics &amp; images by</a:t>
            </a:r>
            <a:r>
              <a:rPr b="1" lang="en" sz="11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Inconsolata"/>
                <a:ea typeface="Inconsolata"/>
                <a:cs typeface="Inconsolata"/>
                <a:sym typeface="Inconsolat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100">
              <a:solidFill>
                <a:schemeClr val="dk2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7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/>
          <p:nvPr/>
        </p:nvSpPr>
        <p:spPr>
          <a:xfrm>
            <a:off x="540000" y="1295400"/>
            <a:ext cx="8064000" cy="3308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2"/>
          <p:cNvSpPr/>
          <p:nvPr/>
        </p:nvSpPr>
        <p:spPr>
          <a:xfrm flipH="1">
            <a:off x="0" y="460350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2"/>
          <p:cNvSpPr/>
          <p:nvPr/>
        </p:nvSpPr>
        <p:spPr>
          <a:xfrm flipH="1">
            <a:off x="8604000" y="75540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8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/>
          <p:nvPr/>
        </p:nvSpPr>
        <p:spPr>
          <a:xfrm>
            <a:off x="540000" y="540000"/>
            <a:ext cx="8064300" cy="406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3"/>
          <p:cNvSpPr/>
          <p:nvPr/>
        </p:nvSpPr>
        <p:spPr>
          <a:xfrm>
            <a:off x="666750" y="673050"/>
            <a:ext cx="7810500" cy="3797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540000" y="540000"/>
            <a:ext cx="8946900" cy="406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1261400" y="2158600"/>
            <a:ext cx="2515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Inconsolata"/>
                <a:ea typeface="Inconsolata"/>
                <a:cs typeface="Inconsolata"/>
                <a:sym typeface="Inconsolata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5367100" y="2158600"/>
            <a:ext cx="2515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Inconsolata"/>
                <a:ea typeface="Inconsolata"/>
                <a:cs typeface="Inconsolata"/>
                <a:sym typeface="Inconsolata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type="title"/>
          </p:nvPr>
        </p:nvSpPr>
        <p:spPr>
          <a:xfrm>
            <a:off x="1552700" y="1825063"/>
            <a:ext cx="1932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3" type="title"/>
          </p:nvPr>
        </p:nvSpPr>
        <p:spPr>
          <a:xfrm>
            <a:off x="5658400" y="1828650"/>
            <a:ext cx="1932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4"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720000" y="540000"/>
            <a:ext cx="6347700" cy="7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idx="1" type="body"/>
          </p:nvPr>
        </p:nvSpPr>
        <p:spPr>
          <a:xfrm>
            <a:off x="5082300" y="2571750"/>
            <a:ext cx="3337800" cy="12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>
                <a:latin typeface="Inconsolata"/>
                <a:ea typeface="Inconsolata"/>
                <a:cs typeface="Inconsolata"/>
                <a:sym typeface="Inconsolata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type="title"/>
          </p:nvPr>
        </p:nvSpPr>
        <p:spPr>
          <a:xfrm>
            <a:off x="710475" y="540000"/>
            <a:ext cx="3997500" cy="6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7"/>
          <p:cNvSpPr/>
          <p:nvPr/>
        </p:nvSpPr>
        <p:spPr>
          <a:xfrm flipH="1">
            <a:off x="4572000" y="540000"/>
            <a:ext cx="4032300" cy="406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7"/>
          <p:cNvSpPr/>
          <p:nvPr/>
        </p:nvSpPr>
        <p:spPr>
          <a:xfrm flipH="1">
            <a:off x="8604300" y="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2373450" y="1605000"/>
            <a:ext cx="4397100" cy="19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7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b="1"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consolata"/>
              <a:buChar char="●"/>
              <a:defRPr sz="18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○"/>
              <a:defRPr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■"/>
              <a:defRPr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●"/>
              <a:defRPr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○"/>
              <a:defRPr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■"/>
              <a:defRPr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●"/>
              <a:defRPr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hyperlink" Target="http://bit.ly/2Tynxth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4"/>
          <p:cNvPicPr preferRelativeResize="0"/>
          <p:nvPr/>
        </p:nvPicPr>
        <p:blipFill rotWithShape="1">
          <a:blip r:embed="rId3">
            <a:alphaModFix/>
          </a:blip>
          <a:srcRect b="0" l="2579" r="2588" t="0"/>
          <a:stretch/>
        </p:blipFill>
        <p:spPr>
          <a:xfrm flipH="1">
            <a:off x="1809751" y="0"/>
            <a:ext cx="733424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" name="Google Shape;220;p34"/>
          <p:cNvGrpSpPr/>
          <p:nvPr/>
        </p:nvGrpSpPr>
        <p:grpSpPr>
          <a:xfrm>
            <a:off x="536125" y="852800"/>
            <a:ext cx="3516300" cy="3495600"/>
            <a:chOff x="174175" y="852800"/>
            <a:chExt cx="3516300" cy="3495600"/>
          </a:xfrm>
        </p:grpSpPr>
        <p:sp>
          <p:nvSpPr>
            <p:cNvPr id="221" name="Google Shape;221;p34"/>
            <p:cNvSpPr/>
            <p:nvPr/>
          </p:nvSpPr>
          <p:spPr>
            <a:xfrm>
              <a:off x="174175" y="852800"/>
              <a:ext cx="3516300" cy="3495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4"/>
            <p:cNvSpPr/>
            <p:nvPr/>
          </p:nvSpPr>
          <p:spPr>
            <a:xfrm>
              <a:off x="284275" y="962075"/>
              <a:ext cx="3296100" cy="3296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34"/>
          <p:cNvSpPr txBox="1"/>
          <p:nvPr>
            <p:ph idx="1" type="subTitle"/>
          </p:nvPr>
        </p:nvSpPr>
        <p:spPr>
          <a:xfrm>
            <a:off x="969975" y="3332025"/>
            <a:ext cx="29133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Cole Crawford, Ewa Wiercioch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 collaboration with Dr. Kazachkov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24" name="Google Shape;224;p34"/>
          <p:cNvSpPr txBox="1"/>
          <p:nvPr>
            <p:ph type="ctrTitle"/>
          </p:nvPr>
        </p:nvSpPr>
        <p:spPr>
          <a:xfrm>
            <a:off x="969975" y="1260325"/>
            <a:ext cx="2806200" cy="20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2"/>
                </a:solidFill>
              </a:rPr>
              <a:t>BREAD OF THE MIGHTY </a:t>
            </a:r>
            <a:endParaRPr sz="4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>
                <a:solidFill>
                  <a:schemeClr val="dk2"/>
                </a:solidFill>
              </a:rPr>
              <a:t>ROUT</a:t>
            </a:r>
            <a:r>
              <a:rPr b="0" lang="en" sz="2800">
                <a:solidFill>
                  <a:schemeClr val="dk2"/>
                </a:solidFill>
              </a:rPr>
              <a:t>ING</a:t>
            </a:r>
            <a:r>
              <a:rPr b="0" lang="en" sz="2800">
                <a:solidFill>
                  <a:schemeClr val="dk2"/>
                </a:solidFill>
              </a:rPr>
              <a:t> PROJECT</a:t>
            </a:r>
            <a:endParaRPr b="0" sz="2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3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ADDITIONAL FEATURES</a:t>
            </a:r>
            <a:endParaRPr sz="2800"/>
          </a:p>
        </p:txBody>
      </p:sp>
      <p:pic>
        <p:nvPicPr>
          <p:cNvPr id="313" name="Google Shape;313;p43"/>
          <p:cNvPicPr preferRelativeResize="0"/>
          <p:nvPr/>
        </p:nvPicPr>
        <p:blipFill rotWithShape="1">
          <a:blip r:embed="rId3">
            <a:alphaModFix/>
          </a:blip>
          <a:srcRect b="0" l="12797" r="12797" t="0"/>
          <a:stretch/>
        </p:blipFill>
        <p:spPr>
          <a:xfrm>
            <a:off x="4572000" y="0"/>
            <a:ext cx="3724401" cy="4886323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3"/>
          <p:cNvSpPr txBox="1"/>
          <p:nvPr>
            <p:ph idx="1" type="subTitle"/>
          </p:nvPr>
        </p:nvSpPr>
        <p:spPr>
          <a:xfrm>
            <a:off x="720000" y="1419075"/>
            <a:ext cx="3422400" cy="29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</a:t>
            </a:r>
            <a:r>
              <a:rPr lang="en"/>
              <a:t>eal-time routing in the case of last-minute pickups/cancellations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Suggest improvement opportunities to user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Calculate the amount of time and resources that can be saved</a:t>
            </a:r>
            <a:endParaRPr/>
          </a:p>
        </p:txBody>
      </p:sp>
      <p:sp>
        <p:nvSpPr>
          <p:cNvPr id="315" name="Google Shape;315;p43"/>
          <p:cNvSpPr txBox="1"/>
          <p:nvPr>
            <p:ph idx="1" type="subTitle"/>
          </p:nvPr>
        </p:nvSpPr>
        <p:spPr>
          <a:xfrm>
            <a:off x="720000" y="1065900"/>
            <a:ext cx="3657300" cy="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400"/>
              <a:t>If time permits, based on BOTM feedback</a:t>
            </a:r>
            <a:endParaRPr i="1"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4"/>
          <p:cNvPicPr preferRelativeResize="0"/>
          <p:nvPr/>
        </p:nvPicPr>
        <p:blipFill rotWithShape="1">
          <a:blip r:embed="rId3">
            <a:alphaModFix/>
          </a:blip>
          <a:srcRect b="-11426" l="13793" r="19699" t="12582"/>
          <a:stretch/>
        </p:blipFill>
        <p:spPr>
          <a:xfrm rot="-5400000">
            <a:off x="280987" y="-280987"/>
            <a:ext cx="5162550" cy="5724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" name="Google Shape;321;p44"/>
          <p:cNvGrpSpPr/>
          <p:nvPr/>
        </p:nvGrpSpPr>
        <p:grpSpPr>
          <a:xfrm>
            <a:off x="2398999" y="532484"/>
            <a:ext cx="6220335" cy="4057692"/>
            <a:chOff x="174175" y="852800"/>
            <a:chExt cx="3516300" cy="3495600"/>
          </a:xfrm>
        </p:grpSpPr>
        <p:sp>
          <p:nvSpPr>
            <p:cNvPr id="322" name="Google Shape;322;p44"/>
            <p:cNvSpPr/>
            <p:nvPr/>
          </p:nvSpPr>
          <p:spPr>
            <a:xfrm>
              <a:off x="174175" y="852800"/>
              <a:ext cx="3516300" cy="3495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44"/>
            <p:cNvSpPr/>
            <p:nvPr/>
          </p:nvSpPr>
          <p:spPr>
            <a:xfrm>
              <a:off x="284275" y="962075"/>
              <a:ext cx="3296100" cy="3296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44"/>
          <p:cNvSpPr txBox="1"/>
          <p:nvPr>
            <p:ph type="ctrTitle"/>
          </p:nvPr>
        </p:nvSpPr>
        <p:spPr>
          <a:xfrm>
            <a:off x="3967850" y="981250"/>
            <a:ext cx="4240800" cy="11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THANK YOU</a:t>
            </a:r>
            <a:endParaRPr sz="5400"/>
          </a:p>
        </p:txBody>
      </p:sp>
      <p:sp>
        <p:nvSpPr>
          <p:cNvPr id="325" name="Google Shape;325;p44"/>
          <p:cNvSpPr txBox="1"/>
          <p:nvPr>
            <p:ph idx="1" type="subTitle"/>
          </p:nvPr>
        </p:nvSpPr>
        <p:spPr>
          <a:xfrm>
            <a:off x="3895725" y="1936275"/>
            <a:ext cx="43128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We would love to hear your questions and feedback!</a:t>
            </a:r>
            <a:endParaRPr/>
          </a:p>
        </p:txBody>
      </p:sp>
      <p:sp>
        <p:nvSpPr>
          <p:cNvPr id="326" name="Google Shape;326;p44"/>
          <p:cNvSpPr txBox="1"/>
          <p:nvPr/>
        </p:nvSpPr>
        <p:spPr>
          <a:xfrm>
            <a:off x="5150925" y="3985725"/>
            <a:ext cx="30576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Please keep this slide for attribution</a:t>
            </a:r>
            <a:endParaRPr sz="1100">
              <a:solidFill>
                <a:schemeClr val="dk2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27" name="Google Shape;327;p44"/>
          <p:cNvSpPr txBox="1"/>
          <p:nvPr/>
        </p:nvSpPr>
        <p:spPr>
          <a:xfrm>
            <a:off x="3415725" y="3383025"/>
            <a:ext cx="47928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CREDITS:</a:t>
            </a:r>
            <a:r>
              <a:rPr lang="en" sz="11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Inconsolata"/>
                <a:ea typeface="Inconsolata"/>
                <a:cs typeface="Inconsolata"/>
                <a:sym typeface="Inconsolat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Inconsolata"/>
                <a:ea typeface="Inconsolata"/>
                <a:cs typeface="Inconsolata"/>
                <a:sym typeface="Inconsolat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, and infographics &amp; images by</a:t>
            </a:r>
            <a:r>
              <a:rPr b="1" lang="en" sz="11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Inconsolata"/>
                <a:ea typeface="Inconsolata"/>
                <a:cs typeface="Inconsolata"/>
                <a:sym typeface="Inconsolat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100">
              <a:solidFill>
                <a:schemeClr val="dk2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/>
          <p:nvPr/>
        </p:nvSpPr>
        <p:spPr>
          <a:xfrm>
            <a:off x="714375" y="2609504"/>
            <a:ext cx="2318100" cy="199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5"/>
          <p:cNvSpPr/>
          <p:nvPr/>
        </p:nvSpPr>
        <p:spPr>
          <a:xfrm>
            <a:off x="3419625" y="2609504"/>
            <a:ext cx="2318100" cy="199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5"/>
          <p:cNvSpPr/>
          <p:nvPr/>
        </p:nvSpPr>
        <p:spPr>
          <a:xfrm>
            <a:off x="6120950" y="2609475"/>
            <a:ext cx="2318100" cy="199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5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WE ARE</a:t>
            </a:r>
            <a:endParaRPr/>
          </a:p>
        </p:txBody>
      </p:sp>
      <p:sp>
        <p:nvSpPr>
          <p:cNvPr id="233" name="Google Shape;233;p35"/>
          <p:cNvSpPr/>
          <p:nvPr/>
        </p:nvSpPr>
        <p:spPr>
          <a:xfrm flipH="1">
            <a:off x="1603400" y="4333488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5"/>
          <p:cNvSpPr/>
          <p:nvPr/>
        </p:nvSpPr>
        <p:spPr>
          <a:xfrm flipH="1">
            <a:off x="4299138" y="433350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5"/>
          <p:cNvSpPr/>
          <p:nvPr/>
        </p:nvSpPr>
        <p:spPr>
          <a:xfrm flipH="1">
            <a:off x="7010050" y="433350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5"/>
          <p:cNvSpPr txBox="1"/>
          <p:nvPr>
            <p:ph idx="4" type="subTitle"/>
          </p:nvPr>
        </p:nvSpPr>
        <p:spPr>
          <a:xfrm>
            <a:off x="779600" y="3361125"/>
            <a:ext cx="2103000" cy="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UF </a:t>
            </a:r>
            <a:r>
              <a:rPr lang="en"/>
              <a:t>Industrial &amp; Systems Engineering Senior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5"/>
          <p:cNvSpPr txBox="1"/>
          <p:nvPr>
            <p:ph idx="5" type="subTitle"/>
          </p:nvPr>
        </p:nvSpPr>
        <p:spPr>
          <a:xfrm>
            <a:off x="3527175" y="3361134"/>
            <a:ext cx="2103000" cy="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UF Industrial &amp; Systems Engineering Senior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5"/>
          <p:cNvSpPr txBox="1"/>
          <p:nvPr>
            <p:ph idx="6" type="subTitle"/>
          </p:nvPr>
        </p:nvSpPr>
        <p:spPr>
          <a:xfrm>
            <a:off x="6228500" y="3361134"/>
            <a:ext cx="2103000" cy="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UF Industrial &amp; Systems Engineering </a:t>
            </a:r>
            <a:r>
              <a:rPr lang="en"/>
              <a:t>Assistant professor</a:t>
            </a:r>
            <a:endParaRPr/>
          </a:p>
        </p:txBody>
      </p:sp>
      <p:sp>
        <p:nvSpPr>
          <p:cNvPr id="239" name="Google Shape;239;p35"/>
          <p:cNvSpPr txBox="1"/>
          <p:nvPr>
            <p:ph idx="1" type="subTitle"/>
          </p:nvPr>
        </p:nvSpPr>
        <p:spPr>
          <a:xfrm>
            <a:off x="718300" y="3026459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COLE CRAWFORD</a:t>
            </a:r>
            <a:endParaRPr/>
          </a:p>
        </p:txBody>
      </p:sp>
      <p:sp>
        <p:nvSpPr>
          <p:cNvPr id="240" name="Google Shape;240;p35"/>
          <p:cNvSpPr txBox="1"/>
          <p:nvPr>
            <p:ph idx="2" type="subTitle"/>
          </p:nvPr>
        </p:nvSpPr>
        <p:spPr>
          <a:xfrm>
            <a:off x="3419625" y="3026459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EWA WIERCIOCH</a:t>
            </a:r>
            <a:endParaRPr/>
          </a:p>
        </p:txBody>
      </p:sp>
      <p:sp>
        <p:nvSpPr>
          <p:cNvPr id="241" name="Google Shape;241;p35"/>
          <p:cNvSpPr txBox="1"/>
          <p:nvPr>
            <p:ph idx="3" type="subTitle"/>
          </p:nvPr>
        </p:nvSpPr>
        <p:spPr>
          <a:xfrm>
            <a:off x="6120950" y="3026450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DR. KAZACHKOV</a:t>
            </a:r>
            <a:endParaRPr/>
          </a:p>
        </p:txBody>
      </p:sp>
      <p:pic>
        <p:nvPicPr>
          <p:cNvPr id="242" name="Google Shape;24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7050" y="1321900"/>
            <a:ext cx="1739674" cy="162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0450" y="1321900"/>
            <a:ext cx="1625875" cy="162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5"/>
          <p:cNvPicPr preferRelativeResize="0"/>
          <p:nvPr/>
        </p:nvPicPr>
        <p:blipFill rotWithShape="1">
          <a:blip r:embed="rId5">
            <a:alphaModFix/>
          </a:blip>
          <a:srcRect b="4817" l="1173" r="1852" t="905"/>
          <a:stretch/>
        </p:blipFill>
        <p:spPr>
          <a:xfrm>
            <a:off x="1086325" y="1359525"/>
            <a:ext cx="1589690" cy="154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/>
          <p:nvPr>
            <p:ph idx="15" type="title"/>
          </p:nvPr>
        </p:nvSpPr>
        <p:spPr>
          <a:xfrm>
            <a:off x="720000" y="540000"/>
            <a:ext cx="4450200" cy="6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50" name="Google Shape;250;p36"/>
          <p:cNvSpPr txBox="1"/>
          <p:nvPr>
            <p:ph type="title"/>
          </p:nvPr>
        </p:nvSpPr>
        <p:spPr>
          <a:xfrm>
            <a:off x="473686" y="1858932"/>
            <a:ext cx="915900" cy="7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51" name="Google Shape;251;p36"/>
          <p:cNvSpPr txBox="1"/>
          <p:nvPr>
            <p:ph idx="2" type="title"/>
          </p:nvPr>
        </p:nvSpPr>
        <p:spPr>
          <a:xfrm>
            <a:off x="2480695" y="1858932"/>
            <a:ext cx="915900" cy="7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52" name="Google Shape;252;p36"/>
          <p:cNvSpPr txBox="1"/>
          <p:nvPr>
            <p:ph idx="3" type="title"/>
          </p:nvPr>
        </p:nvSpPr>
        <p:spPr>
          <a:xfrm>
            <a:off x="4487705" y="1858932"/>
            <a:ext cx="915900" cy="7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53" name="Google Shape;253;p36"/>
          <p:cNvSpPr txBox="1"/>
          <p:nvPr>
            <p:ph idx="4" type="title"/>
          </p:nvPr>
        </p:nvSpPr>
        <p:spPr>
          <a:xfrm>
            <a:off x="6494714" y="1858932"/>
            <a:ext cx="915900" cy="7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54" name="Google Shape;254;p36"/>
          <p:cNvSpPr txBox="1"/>
          <p:nvPr>
            <p:ph idx="1" type="subTitle"/>
          </p:nvPr>
        </p:nvSpPr>
        <p:spPr>
          <a:xfrm>
            <a:off x="6875714" y="2478783"/>
            <a:ext cx="16818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CURRENT PLAN</a:t>
            </a:r>
            <a:endParaRPr/>
          </a:p>
        </p:txBody>
      </p:sp>
      <p:sp>
        <p:nvSpPr>
          <p:cNvPr id="255" name="Google Shape;255;p36"/>
          <p:cNvSpPr txBox="1"/>
          <p:nvPr>
            <p:ph idx="5" type="subTitle"/>
          </p:nvPr>
        </p:nvSpPr>
        <p:spPr>
          <a:xfrm>
            <a:off x="4861053" y="2478783"/>
            <a:ext cx="17712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PROGRESS</a:t>
            </a:r>
            <a:endParaRPr/>
          </a:p>
        </p:txBody>
      </p:sp>
      <p:sp>
        <p:nvSpPr>
          <p:cNvPr id="256" name="Google Shape;256;p36"/>
          <p:cNvSpPr txBox="1"/>
          <p:nvPr>
            <p:ph idx="6" type="subTitle"/>
          </p:nvPr>
        </p:nvSpPr>
        <p:spPr>
          <a:xfrm>
            <a:off x="2851335" y="2478783"/>
            <a:ext cx="17586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CURRENT SYSTEM</a:t>
            </a:r>
            <a:endParaRPr/>
          </a:p>
        </p:txBody>
      </p:sp>
      <p:sp>
        <p:nvSpPr>
          <p:cNvPr id="257" name="Google Shape;257;p36"/>
          <p:cNvSpPr txBox="1"/>
          <p:nvPr>
            <p:ph idx="7" type="subTitle"/>
          </p:nvPr>
        </p:nvSpPr>
        <p:spPr>
          <a:xfrm>
            <a:off x="854686" y="2478783"/>
            <a:ext cx="17712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PROJECT OBJECTIVE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7"/>
          <p:cNvPicPr preferRelativeResize="0"/>
          <p:nvPr/>
        </p:nvPicPr>
        <p:blipFill rotWithShape="1">
          <a:blip r:embed="rId3">
            <a:alphaModFix/>
          </a:blip>
          <a:srcRect b="0" l="36216" r="0" t="980"/>
          <a:stretch/>
        </p:blipFill>
        <p:spPr>
          <a:xfrm>
            <a:off x="4572000" y="0"/>
            <a:ext cx="4572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7"/>
          <p:cNvSpPr txBox="1"/>
          <p:nvPr>
            <p:ph type="title"/>
          </p:nvPr>
        </p:nvSpPr>
        <p:spPr>
          <a:xfrm>
            <a:off x="643800" y="1223275"/>
            <a:ext cx="36369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PROJECT OBJECTIVE</a:t>
            </a:r>
            <a:endParaRPr sz="3200"/>
          </a:p>
        </p:txBody>
      </p:sp>
      <p:sp>
        <p:nvSpPr>
          <p:cNvPr id="264" name="Google Shape;264;p37"/>
          <p:cNvSpPr txBox="1"/>
          <p:nvPr>
            <p:ph idx="1" type="body"/>
          </p:nvPr>
        </p:nvSpPr>
        <p:spPr>
          <a:xfrm>
            <a:off x="643800" y="1896125"/>
            <a:ext cx="3090000" cy="25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extend the impact of current BOTM resources, such as time and money, to even better serve the community.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 current truck pickup routes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Suggest improvements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 txBox="1"/>
          <p:nvPr>
            <p:ph idx="1" type="body"/>
          </p:nvPr>
        </p:nvSpPr>
        <p:spPr>
          <a:xfrm>
            <a:off x="4840950" y="1063275"/>
            <a:ext cx="3734400" cy="28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Based on our current understanding of what BOTM does: 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50 retail pickup locations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65,000+ lbs of food/month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4 truck drivers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We’re excited to continue learning!</a:t>
            </a:r>
            <a:endParaRPr sz="1800"/>
          </a:p>
        </p:txBody>
      </p:sp>
      <p:sp>
        <p:nvSpPr>
          <p:cNvPr id="270" name="Google Shape;270;p38"/>
          <p:cNvSpPr txBox="1"/>
          <p:nvPr/>
        </p:nvSpPr>
        <p:spPr>
          <a:xfrm>
            <a:off x="6753300" y="2239034"/>
            <a:ext cx="16668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1" name="Google Shape;271;p38"/>
          <p:cNvSpPr txBox="1"/>
          <p:nvPr>
            <p:ph type="title"/>
          </p:nvPr>
        </p:nvSpPr>
        <p:spPr>
          <a:xfrm>
            <a:off x="710475" y="540000"/>
            <a:ext cx="3997500" cy="6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SYSTEM</a:t>
            </a:r>
            <a:endParaRPr/>
          </a:p>
        </p:txBody>
      </p:sp>
      <p:pic>
        <p:nvPicPr>
          <p:cNvPr id="272" name="Google Shape;272;p38"/>
          <p:cNvPicPr preferRelativeResize="0"/>
          <p:nvPr/>
        </p:nvPicPr>
        <p:blipFill rotWithShape="1">
          <a:blip r:embed="rId3">
            <a:alphaModFix/>
          </a:blip>
          <a:srcRect b="0" l="3729" r="3729" t="0"/>
          <a:stretch/>
        </p:blipFill>
        <p:spPr>
          <a:xfrm>
            <a:off x="0" y="1438275"/>
            <a:ext cx="4572000" cy="370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 txBox="1"/>
          <p:nvPr>
            <p:ph idx="2" type="body"/>
          </p:nvPr>
        </p:nvSpPr>
        <p:spPr>
          <a:xfrm>
            <a:off x="3910363" y="1320400"/>
            <a:ext cx="24801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Database containing retail pickup information</a:t>
            </a:r>
            <a:endParaRPr/>
          </a:p>
        </p:txBody>
      </p:sp>
      <p:sp>
        <p:nvSpPr>
          <p:cNvPr id="278" name="Google Shape;278;p39"/>
          <p:cNvSpPr txBox="1"/>
          <p:nvPr>
            <p:ph idx="4" type="title"/>
          </p:nvPr>
        </p:nvSpPr>
        <p:spPr>
          <a:xfrm>
            <a:off x="720000" y="540000"/>
            <a:ext cx="74058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PROGRESS</a:t>
            </a:r>
            <a:endParaRPr/>
          </a:p>
        </p:txBody>
      </p:sp>
      <p:sp>
        <p:nvSpPr>
          <p:cNvPr id="279" name="Google Shape;279;p39"/>
          <p:cNvSpPr txBox="1"/>
          <p:nvPr>
            <p:ph idx="3" type="title"/>
          </p:nvPr>
        </p:nvSpPr>
        <p:spPr>
          <a:xfrm>
            <a:off x="3927263" y="990450"/>
            <a:ext cx="25155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ADDRESSES</a:t>
            </a:r>
            <a:endParaRPr/>
          </a:p>
        </p:txBody>
      </p:sp>
      <p:sp>
        <p:nvSpPr>
          <p:cNvPr id="280" name="Google Shape;280;p39"/>
          <p:cNvSpPr/>
          <p:nvPr/>
        </p:nvSpPr>
        <p:spPr>
          <a:xfrm flipH="1">
            <a:off x="0" y="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39"/>
          <p:cNvPicPr preferRelativeResize="0"/>
          <p:nvPr/>
        </p:nvPicPr>
        <p:blipFill rotWithShape="1">
          <a:blip r:embed="rId3">
            <a:alphaModFix/>
          </a:blip>
          <a:srcRect b="49723" l="0" r="0" t="0"/>
          <a:stretch/>
        </p:blipFill>
        <p:spPr>
          <a:xfrm>
            <a:off x="1010588" y="2052150"/>
            <a:ext cx="7122824" cy="202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9"/>
          <p:cNvSpPr txBox="1"/>
          <p:nvPr>
            <p:ph idx="2" type="body"/>
          </p:nvPr>
        </p:nvSpPr>
        <p:spPr>
          <a:xfrm>
            <a:off x="4832138" y="2475550"/>
            <a:ext cx="24801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Data to be filled in</a:t>
            </a:r>
            <a:endParaRPr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/>
          <p:nvPr>
            <p:ph idx="4" type="title"/>
          </p:nvPr>
        </p:nvSpPr>
        <p:spPr>
          <a:xfrm>
            <a:off x="720000" y="540000"/>
            <a:ext cx="74058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PROGRESS</a:t>
            </a:r>
            <a:endParaRPr/>
          </a:p>
        </p:txBody>
      </p:sp>
      <p:sp>
        <p:nvSpPr>
          <p:cNvPr id="288" name="Google Shape;288;p40"/>
          <p:cNvSpPr txBox="1"/>
          <p:nvPr>
            <p:ph idx="3" type="title"/>
          </p:nvPr>
        </p:nvSpPr>
        <p:spPr>
          <a:xfrm>
            <a:off x="2117100" y="1263125"/>
            <a:ext cx="49098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ROUTING OPTIMIZATION/VISUALIZATION</a:t>
            </a:r>
            <a:endParaRPr/>
          </a:p>
        </p:txBody>
      </p:sp>
      <p:sp>
        <p:nvSpPr>
          <p:cNvPr id="289" name="Google Shape;289;p40"/>
          <p:cNvSpPr/>
          <p:nvPr/>
        </p:nvSpPr>
        <p:spPr>
          <a:xfrm flipH="1">
            <a:off x="0" y="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2838" y="1774575"/>
            <a:ext cx="5138323" cy="303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0"/>
          <p:cNvSpPr txBox="1"/>
          <p:nvPr/>
        </p:nvSpPr>
        <p:spPr>
          <a:xfrm>
            <a:off x="5610300" y="4252700"/>
            <a:ext cx="1530900" cy="55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Distance Traveled: XX miles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Time Required: XX:XX hours</a:t>
            </a:r>
            <a:endParaRPr sz="8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/>
          <p:nvPr>
            <p:ph idx="2" type="body"/>
          </p:nvPr>
        </p:nvSpPr>
        <p:spPr>
          <a:xfrm>
            <a:off x="4170875" y="1425650"/>
            <a:ext cx="2028300" cy="4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Color-coded routes 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1"/>
          <p:cNvSpPr txBox="1"/>
          <p:nvPr>
            <p:ph idx="4" type="title"/>
          </p:nvPr>
        </p:nvSpPr>
        <p:spPr>
          <a:xfrm>
            <a:off x="720000" y="540000"/>
            <a:ext cx="74058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PROGRESS</a:t>
            </a:r>
            <a:endParaRPr/>
          </a:p>
        </p:txBody>
      </p:sp>
      <p:sp>
        <p:nvSpPr>
          <p:cNvPr id="298" name="Google Shape;298;p41"/>
          <p:cNvSpPr txBox="1"/>
          <p:nvPr>
            <p:ph idx="3" type="title"/>
          </p:nvPr>
        </p:nvSpPr>
        <p:spPr>
          <a:xfrm>
            <a:off x="3927263" y="1025450"/>
            <a:ext cx="25155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 VISUALIZATION</a:t>
            </a:r>
            <a:endParaRPr/>
          </a:p>
        </p:txBody>
      </p:sp>
      <p:sp>
        <p:nvSpPr>
          <p:cNvPr id="299" name="Google Shape;299;p41"/>
          <p:cNvSpPr/>
          <p:nvPr/>
        </p:nvSpPr>
        <p:spPr>
          <a:xfrm flipH="1">
            <a:off x="0" y="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4826" y="1913650"/>
            <a:ext cx="3460400" cy="26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2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PLAN</a:t>
            </a:r>
            <a:endParaRPr/>
          </a:p>
        </p:txBody>
      </p:sp>
      <p:pic>
        <p:nvPicPr>
          <p:cNvPr id="306" name="Google Shape;306;p42"/>
          <p:cNvPicPr preferRelativeResize="0"/>
          <p:nvPr/>
        </p:nvPicPr>
        <p:blipFill rotWithShape="1">
          <a:blip r:embed="rId3">
            <a:alphaModFix/>
          </a:blip>
          <a:srcRect b="0" l="30647" r="30647" t="0"/>
          <a:stretch/>
        </p:blipFill>
        <p:spPr>
          <a:xfrm>
            <a:off x="4572000" y="0"/>
            <a:ext cx="3724401" cy="4886324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2"/>
          <p:cNvSpPr txBox="1"/>
          <p:nvPr>
            <p:ph idx="1" type="subTitle"/>
          </p:nvPr>
        </p:nvSpPr>
        <p:spPr>
          <a:xfrm>
            <a:off x="720000" y="1419075"/>
            <a:ext cx="3422400" cy="29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Incorporate time windows and truck capacity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Allow user to edit/add pickup locations and times 	(and edit BOTM location)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rganic Food Pitch Deck by Slidesgo">
  <a:themeElements>
    <a:clrScheme name="Simple Light">
      <a:dk1>
        <a:srgbClr val="DBD4D1"/>
      </a:dk1>
      <a:lt1>
        <a:srgbClr val="FFFFFF"/>
      </a:lt1>
      <a:dk2>
        <a:srgbClr val="514138"/>
      </a:dk2>
      <a:lt2>
        <a:srgbClr val="BCB1AE"/>
      </a:lt2>
      <a:accent1>
        <a:srgbClr val="DBD4D1"/>
      </a:accent1>
      <a:accent2>
        <a:srgbClr val="FFFFFF"/>
      </a:accent2>
      <a:accent3>
        <a:srgbClr val="514138"/>
      </a:accent3>
      <a:accent4>
        <a:srgbClr val="BCB1AE"/>
      </a:accent4>
      <a:accent5>
        <a:srgbClr val="DBD4D1"/>
      </a:accent5>
      <a:accent6>
        <a:srgbClr val="BCB1AE"/>
      </a:accent6>
      <a:hlink>
        <a:srgbClr val="5141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